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15"/>
  </p:notesMasterIdLst>
  <p:handoutMasterIdLst>
    <p:handoutMasterId r:id="rId16"/>
  </p:handoutMasterIdLst>
  <p:sldIdLst>
    <p:sldId id="404" r:id="rId5"/>
    <p:sldId id="500" r:id="rId6"/>
    <p:sldId id="506" r:id="rId7"/>
    <p:sldId id="498" r:id="rId8"/>
    <p:sldId id="501" r:id="rId9"/>
    <p:sldId id="502" r:id="rId10"/>
    <p:sldId id="504" r:id="rId11"/>
    <p:sldId id="503" r:id="rId12"/>
    <p:sldId id="499" r:id="rId13"/>
    <p:sldId id="445" r:id="rId14"/>
  </p:sldIdLst>
  <p:sldSz cx="12192000" cy="6858000"/>
  <p:notesSz cx="6797675" cy="9928225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C62"/>
    <a:srgbClr val="FFB7F3"/>
    <a:srgbClr val="E8976B"/>
    <a:srgbClr val="9C4217"/>
    <a:srgbClr val="007C48"/>
    <a:srgbClr val="A5247F"/>
    <a:srgbClr val="D71440"/>
    <a:srgbClr val="5C004D"/>
    <a:srgbClr val="E0E1F8"/>
    <a:srgbClr val="C5C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83" autoAdjust="0"/>
    <p:restoredTop sz="77648" autoAdjust="0"/>
  </p:normalViewPr>
  <p:slideViewPr>
    <p:cSldViewPr snapToGrid="0" snapToObjects="1">
      <p:cViewPr varScale="1">
        <p:scale>
          <a:sx n="84" d="100"/>
          <a:sy n="84" d="100"/>
        </p:scale>
        <p:origin x="1232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661F40E-478B-4DB9-AC20-3FB7E21013A1}"/>
    <pc:docChg chg="addSld modSld">
      <pc:chgData name="" userId="" providerId="" clId="Web-{A661F40E-478B-4DB9-AC20-3FB7E21013A1}" dt="2019-07-31T06:30:37.203" v="258" actId="20577"/>
      <pc:docMkLst>
        <pc:docMk/>
      </pc:docMkLst>
      <pc:sldChg chg="addSp delSp modSp">
        <pc:chgData name="" userId="" providerId="" clId="Web-{A661F40E-478B-4DB9-AC20-3FB7E21013A1}" dt="2019-07-31T06:15:52.311" v="1"/>
        <pc:sldMkLst>
          <pc:docMk/>
          <pc:sldMk cId="1753119704" sldId="523"/>
        </pc:sldMkLst>
        <pc:picChg chg="add del mod">
          <ac:chgData name="" userId="" providerId="" clId="Web-{A661F40E-478B-4DB9-AC20-3FB7E21013A1}" dt="2019-07-31T06:15:52.311" v="1"/>
          <ac:picMkLst>
            <pc:docMk/>
            <pc:sldMk cId="1753119704" sldId="523"/>
            <ac:picMk id="5" creationId="{64AF022F-4BA4-48CE-97E1-180CFE1084D6}"/>
          </ac:picMkLst>
        </pc:picChg>
      </pc:sldChg>
      <pc:sldChg chg="modSp new">
        <pc:chgData name="" userId="" providerId="" clId="Web-{A661F40E-478B-4DB9-AC20-3FB7E21013A1}" dt="2019-07-31T06:20:52.467" v="138" actId="20577"/>
        <pc:sldMkLst>
          <pc:docMk/>
          <pc:sldMk cId="3534936325" sldId="539"/>
        </pc:sldMkLst>
        <pc:spChg chg="mod">
          <ac:chgData name="" userId="" providerId="" clId="Web-{A661F40E-478B-4DB9-AC20-3FB7E21013A1}" dt="2019-07-31T06:17:10.889" v="23" actId="20577"/>
          <ac:spMkLst>
            <pc:docMk/>
            <pc:sldMk cId="3534936325" sldId="539"/>
            <ac:spMk id="2" creationId="{1E501E53-2E5B-4454-A2E3-166BDCEE456B}"/>
          </ac:spMkLst>
        </pc:spChg>
        <pc:spChg chg="mod">
          <ac:chgData name="" userId="" providerId="" clId="Web-{A661F40E-478B-4DB9-AC20-3FB7E21013A1}" dt="2019-07-31T06:20:52.467" v="138" actId="20577"/>
          <ac:spMkLst>
            <pc:docMk/>
            <pc:sldMk cId="3534936325" sldId="539"/>
            <ac:spMk id="3" creationId="{BA88EEC1-8C3A-4114-B899-A9F79A73FAE7}"/>
          </ac:spMkLst>
        </pc:spChg>
      </pc:sldChg>
      <pc:sldChg chg="modSp new">
        <pc:chgData name="" userId="" providerId="" clId="Web-{A661F40E-478B-4DB9-AC20-3FB7E21013A1}" dt="2019-07-31T06:30:37.203" v="257" actId="20577"/>
        <pc:sldMkLst>
          <pc:docMk/>
          <pc:sldMk cId="2270143897" sldId="540"/>
        </pc:sldMkLst>
        <pc:spChg chg="mod">
          <ac:chgData name="" userId="" providerId="" clId="Web-{A661F40E-478B-4DB9-AC20-3FB7E21013A1}" dt="2019-07-31T06:21:31.155" v="154" actId="1076"/>
          <ac:spMkLst>
            <pc:docMk/>
            <pc:sldMk cId="2270143897" sldId="540"/>
            <ac:spMk id="2" creationId="{D268C901-1461-4CAF-B7C2-F812D9F25B4C}"/>
          </ac:spMkLst>
        </pc:spChg>
        <pc:spChg chg="mod">
          <ac:chgData name="" userId="" providerId="" clId="Web-{A661F40E-478B-4DB9-AC20-3FB7E21013A1}" dt="2019-07-31T06:30:37.203" v="257" actId="20577"/>
          <ac:spMkLst>
            <pc:docMk/>
            <pc:sldMk cId="2270143897" sldId="540"/>
            <ac:spMk id="3" creationId="{37F3D271-8375-4E6B-B084-A7C312E495F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2693" tIns="46346" rIns="92693" bIns="46346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6411"/>
          </a:xfrm>
          <a:prstGeom prst="rect">
            <a:avLst/>
          </a:prstGeom>
        </p:spPr>
        <p:txBody>
          <a:bodyPr vert="horz" lIns="92693" tIns="46346" rIns="92693" bIns="46346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pPr/>
              <a:t>11/13/19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2693" tIns="46346" rIns="92693" bIns="46346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5" y="9430091"/>
            <a:ext cx="2945659" cy="496411"/>
          </a:xfrm>
          <a:prstGeom prst="rect">
            <a:avLst/>
          </a:prstGeom>
        </p:spPr>
        <p:txBody>
          <a:bodyPr vert="horz" lIns="92693" tIns="46346" rIns="92693" bIns="46346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135"/>
          </a:xfrm>
          <a:prstGeom prst="rect">
            <a:avLst/>
          </a:prstGeom>
        </p:spPr>
        <p:txBody>
          <a:bodyPr vert="horz" lIns="92693" tIns="46346" rIns="92693" bIns="463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5" y="1"/>
            <a:ext cx="2945659" cy="498135"/>
          </a:xfrm>
          <a:prstGeom prst="rect">
            <a:avLst/>
          </a:prstGeom>
        </p:spPr>
        <p:txBody>
          <a:bodyPr vert="horz" lIns="92693" tIns="46346" rIns="92693" bIns="46346" rtlCol="0"/>
          <a:lstStyle>
            <a:lvl1pPr algn="r">
              <a:defRPr sz="1200"/>
            </a:lvl1pPr>
          </a:lstStyle>
          <a:p>
            <a:fld id="{0D9388F9-BBE0-4140-B117-E6645BD5AD37}" type="datetimeFigureOut">
              <a:rPr lang="en-US" smtClean="0"/>
              <a:pPr/>
              <a:t>11/13/19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93" tIns="46346" rIns="92693" bIns="463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9" y="4777960"/>
            <a:ext cx="5438140" cy="3909239"/>
          </a:xfrm>
          <a:prstGeom prst="rect">
            <a:avLst/>
          </a:prstGeom>
        </p:spPr>
        <p:txBody>
          <a:bodyPr vert="horz" lIns="92693" tIns="46346" rIns="92693" bIns="463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8134"/>
          </a:xfrm>
          <a:prstGeom prst="rect">
            <a:avLst/>
          </a:prstGeom>
        </p:spPr>
        <p:txBody>
          <a:bodyPr vert="horz" lIns="92693" tIns="46346" rIns="92693" bIns="463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8134"/>
          </a:xfrm>
          <a:prstGeom prst="rect">
            <a:avLst/>
          </a:prstGeom>
        </p:spPr>
        <p:txBody>
          <a:bodyPr vert="horz" lIns="92693" tIns="46346" rIns="92693" bIns="46346" rtlCol="0" anchor="b"/>
          <a:lstStyle>
            <a:lvl1pPr algn="r">
              <a:defRPr sz="1200"/>
            </a:lvl1pPr>
          </a:lstStyle>
          <a:p>
            <a:fld id="{4D85330D-2017-4CFB-B1F9-CC0631223C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In modern file industry, movie</a:t>
            </a:r>
            <a:r>
              <a:rPr lang="zh-CN" altLang="en-US" sz="1200" dirty="0"/>
              <a:t> </a:t>
            </a:r>
            <a:r>
              <a:rPr lang="en-US" altLang="zh-CN" sz="1200" dirty="0"/>
              <a:t>has already been a part of our life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rating is an important factor to measure the quality of a movie.</a:t>
            </a:r>
          </a:p>
          <a:p>
            <a:endParaRPr lang="en-US" sz="1200" dirty="0"/>
          </a:p>
          <a:p>
            <a:r>
              <a:rPr lang="en-US" sz="1200" dirty="0"/>
              <a:t>In this project, we are interested in predicting both box-ofﬁce revenue and movie rating in an early stage, aiming to provide useful information for producers, distributors and viewers.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07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IMDb provides </a:t>
            </a:r>
            <a:r>
              <a:rPr lang="en-US" dirty="0" err="1"/>
              <a:t>xxxx</a:t>
            </a:r>
            <a:r>
              <a:rPr lang="en-US" dirty="0"/>
              <a:t>, so xxx, but </a:t>
            </a:r>
            <a:r>
              <a:rPr lang="en-US" dirty="0" err="1"/>
              <a:t>xxxxx</a:t>
            </a:r>
            <a:r>
              <a:rPr lang="en-US" dirty="0"/>
              <a:t>, we have to develop our own crawler</a:t>
            </a:r>
          </a:p>
          <a:p>
            <a:endParaRPr lang="en-US" dirty="0"/>
          </a:p>
          <a:p>
            <a:r>
              <a:rPr lang="en-US" dirty="0"/>
              <a:t>Python is a well-known programming language, Pandas is used for data </a:t>
            </a:r>
            <a:r>
              <a:rPr lang="en-SG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xxx,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PyQuery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for parsing HTML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doms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requests will be used in images downloading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collected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85330D-2017-4CFB-B1F9-CC0631223C7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87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12D3F-C1F1-4947-9B93-A9EBBC8E5252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267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01643-A4DF-49C9-A991-A232A889FFF7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1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2505" y="75690"/>
            <a:ext cx="10459895" cy="939624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81C6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263077"/>
            <a:ext cx="10972800" cy="4917422"/>
          </a:xfrm>
        </p:spPr>
        <p:txBody>
          <a:bodyPr/>
          <a:lstStyle>
            <a:lvl1pPr algn="just">
              <a:defRPr sz="3200">
                <a:latin typeface="+mn-lt"/>
              </a:defRPr>
            </a:lvl1pPr>
            <a:lvl2pPr marL="1123935" indent="-514350" algn="just">
              <a:buFont typeface="+mj-lt"/>
              <a:buAutoNum type="alphaLcPeriod"/>
              <a:defRPr sz="2800">
                <a:latin typeface="+mn-lt"/>
              </a:defRPr>
            </a:lvl2pPr>
            <a:lvl3pPr marL="1676370" indent="-457200" algn="just">
              <a:buFont typeface="+mj-lt"/>
              <a:buAutoNum type="arabicPeriod"/>
              <a:defRPr sz="2400">
                <a:latin typeface="+mn-lt"/>
              </a:defRPr>
            </a:lvl3pPr>
            <a:lvl4pPr marL="2343105" indent="-514350" algn="just">
              <a:buFont typeface="+mj-lt"/>
              <a:buAutoNum type="romanLcPeriod"/>
              <a:defRPr sz="2000">
                <a:latin typeface="+mn-lt"/>
              </a:defRPr>
            </a:lvl4pPr>
            <a:lvl5pPr marL="2743131" indent="-304792" algn="just"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AC37-00CF-46BB-AEC4-5D4B8F54E585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6322717-1628-4A64-9360-F11619DEA286}"/>
              </a:ext>
            </a:extLst>
          </p:cNvPr>
          <p:cNvSpPr/>
          <p:nvPr userDrawn="1"/>
        </p:nvSpPr>
        <p:spPr>
          <a:xfrm rot="10800000">
            <a:off x="2" y="-10854"/>
            <a:ext cx="1848129" cy="376337"/>
          </a:xfrm>
          <a:custGeom>
            <a:avLst/>
            <a:gdLst>
              <a:gd name="connsiteX0" fmla="*/ 0 w 1725769"/>
              <a:gd name="connsiteY0" fmla="*/ 0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0 h 315532"/>
              <a:gd name="connsiteX0" fmla="*/ 0 w 1725769"/>
              <a:gd name="connsiteY0" fmla="*/ 180304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180304 h 315532"/>
              <a:gd name="connsiteX0" fmla="*/ 12879 w 1725769"/>
              <a:gd name="connsiteY0" fmla="*/ 489397 h 489397"/>
              <a:gd name="connsiteX1" fmla="*/ 1725769 w 1725769"/>
              <a:gd name="connsiteY1" fmla="*/ 0 h 489397"/>
              <a:gd name="connsiteX2" fmla="*/ 1725769 w 1725769"/>
              <a:gd name="connsiteY2" fmla="*/ 315532 h 489397"/>
              <a:gd name="connsiteX3" fmla="*/ 0 w 1725769"/>
              <a:gd name="connsiteY3" fmla="*/ 315532 h 489397"/>
              <a:gd name="connsiteX4" fmla="*/ 12879 w 1725769"/>
              <a:gd name="connsiteY4" fmla="*/ 489397 h 489397"/>
              <a:gd name="connsiteX0" fmla="*/ 38637 w 1725769"/>
              <a:gd name="connsiteY0" fmla="*/ 283335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38637 w 1725769"/>
              <a:gd name="connsiteY4" fmla="*/ 283335 h 315532"/>
              <a:gd name="connsiteX0" fmla="*/ 0 w 1758570"/>
              <a:gd name="connsiteY0" fmla="*/ 319054 h 319054"/>
              <a:gd name="connsiteX1" fmla="*/ 1758570 w 1758570"/>
              <a:gd name="connsiteY1" fmla="*/ 0 h 319054"/>
              <a:gd name="connsiteX2" fmla="*/ 1758570 w 1758570"/>
              <a:gd name="connsiteY2" fmla="*/ 315532 h 319054"/>
              <a:gd name="connsiteX3" fmla="*/ 32801 w 1758570"/>
              <a:gd name="connsiteY3" fmla="*/ 315532 h 319054"/>
              <a:gd name="connsiteX4" fmla="*/ 0 w 1758570"/>
              <a:gd name="connsiteY4" fmla="*/ 319054 h 31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8570" h="319054">
                <a:moveTo>
                  <a:pt x="0" y="319054"/>
                </a:moveTo>
                <a:lnTo>
                  <a:pt x="1758570" y="0"/>
                </a:lnTo>
                <a:lnTo>
                  <a:pt x="1758570" y="315532"/>
                </a:lnTo>
                <a:lnTo>
                  <a:pt x="32801" y="315532"/>
                </a:lnTo>
                <a:lnTo>
                  <a:pt x="0" y="319054"/>
                </a:lnTo>
                <a:close/>
              </a:path>
            </a:pathLst>
          </a:custGeom>
          <a:solidFill>
            <a:srgbClr val="D7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C73E642-5B45-4262-9BE2-34FCAB110AC9}"/>
              </a:ext>
            </a:extLst>
          </p:cNvPr>
          <p:cNvSpPr/>
          <p:nvPr userDrawn="1"/>
        </p:nvSpPr>
        <p:spPr>
          <a:xfrm>
            <a:off x="-782696" y="350433"/>
            <a:ext cx="1841981" cy="375087"/>
          </a:xfrm>
          <a:custGeom>
            <a:avLst/>
            <a:gdLst>
              <a:gd name="connsiteX0" fmla="*/ 0 w 1725769"/>
              <a:gd name="connsiteY0" fmla="*/ 0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0 h 315532"/>
              <a:gd name="connsiteX0" fmla="*/ 0 w 1725769"/>
              <a:gd name="connsiteY0" fmla="*/ 180304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180304 h 315532"/>
              <a:gd name="connsiteX0" fmla="*/ 12879 w 1725769"/>
              <a:gd name="connsiteY0" fmla="*/ 489397 h 489397"/>
              <a:gd name="connsiteX1" fmla="*/ 1725769 w 1725769"/>
              <a:gd name="connsiteY1" fmla="*/ 0 h 489397"/>
              <a:gd name="connsiteX2" fmla="*/ 1725769 w 1725769"/>
              <a:gd name="connsiteY2" fmla="*/ 315532 h 489397"/>
              <a:gd name="connsiteX3" fmla="*/ 0 w 1725769"/>
              <a:gd name="connsiteY3" fmla="*/ 315532 h 489397"/>
              <a:gd name="connsiteX4" fmla="*/ 12879 w 1725769"/>
              <a:gd name="connsiteY4" fmla="*/ 489397 h 489397"/>
              <a:gd name="connsiteX0" fmla="*/ 38637 w 1725769"/>
              <a:gd name="connsiteY0" fmla="*/ 283335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38637 w 1725769"/>
              <a:gd name="connsiteY4" fmla="*/ 283335 h 315532"/>
              <a:gd name="connsiteX0" fmla="*/ 0 w 1758570"/>
              <a:gd name="connsiteY0" fmla="*/ 319054 h 319054"/>
              <a:gd name="connsiteX1" fmla="*/ 1758570 w 1758570"/>
              <a:gd name="connsiteY1" fmla="*/ 0 h 319054"/>
              <a:gd name="connsiteX2" fmla="*/ 1758570 w 1758570"/>
              <a:gd name="connsiteY2" fmla="*/ 315532 h 319054"/>
              <a:gd name="connsiteX3" fmla="*/ 32801 w 1758570"/>
              <a:gd name="connsiteY3" fmla="*/ 315532 h 319054"/>
              <a:gd name="connsiteX4" fmla="*/ 0 w 1758570"/>
              <a:gd name="connsiteY4" fmla="*/ 319054 h 31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8570" h="319054">
                <a:moveTo>
                  <a:pt x="0" y="319054"/>
                </a:moveTo>
                <a:lnTo>
                  <a:pt x="1758570" y="0"/>
                </a:lnTo>
                <a:lnTo>
                  <a:pt x="1758570" y="315532"/>
                </a:lnTo>
                <a:lnTo>
                  <a:pt x="32801" y="315532"/>
                </a:lnTo>
                <a:lnTo>
                  <a:pt x="0" y="319054"/>
                </a:lnTo>
                <a:close/>
              </a:path>
            </a:pathLst>
          </a:custGeom>
          <a:solidFill>
            <a:srgbClr val="D7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92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BAC37-00CF-46BB-AEC4-5D4B8F54E585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6322717-1628-4A64-9360-F11619DEA286}"/>
              </a:ext>
            </a:extLst>
          </p:cNvPr>
          <p:cNvSpPr/>
          <p:nvPr userDrawn="1"/>
        </p:nvSpPr>
        <p:spPr>
          <a:xfrm rot="10800000">
            <a:off x="2" y="-10854"/>
            <a:ext cx="1848129" cy="376337"/>
          </a:xfrm>
          <a:custGeom>
            <a:avLst/>
            <a:gdLst>
              <a:gd name="connsiteX0" fmla="*/ 0 w 1725769"/>
              <a:gd name="connsiteY0" fmla="*/ 0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0 h 315532"/>
              <a:gd name="connsiteX0" fmla="*/ 0 w 1725769"/>
              <a:gd name="connsiteY0" fmla="*/ 180304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180304 h 315532"/>
              <a:gd name="connsiteX0" fmla="*/ 12879 w 1725769"/>
              <a:gd name="connsiteY0" fmla="*/ 489397 h 489397"/>
              <a:gd name="connsiteX1" fmla="*/ 1725769 w 1725769"/>
              <a:gd name="connsiteY1" fmla="*/ 0 h 489397"/>
              <a:gd name="connsiteX2" fmla="*/ 1725769 w 1725769"/>
              <a:gd name="connsiteY2" fmla="*/ 315532 h 489397"/>
              <a:gd name="connsiteX3" fmla="*/ 0 w 1725769"/>
              <a:gd name="connsiteY3" fmla="*/ 315532 h 489397"/>
              <a:gd name="connsiteX4" fmla="*/ 12879 w 1725769"/>
              <a:gd name="connsiteY4" fmla="*/ 489397 h 489397"/>
              <a:gd name="connsiteX0" fmla="*/ 38637 w 1725769"/>
              <a:gd name="connsiteY0" fmla="*/ 283335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38637 w 1725769"/>
              <a:gd name="connsiteY4" fmla="*/ 283335 h 315532"/>
              <a:gd name="connsiteX0" fmla="*/ 0 w 1758570"/>
              <a:gd name="connsiteY0" fmla="*/ 319054 h 319054"/>
              <a:gd name="connsiteX1" fmla="*/ 1758570 w 1758570"/>
              <a:gd name="connsiteY1" fmla="*/ 0 h 319054"/>
              <a:gd name="connsiteX2" fmla="*/ 1758570 w 1758570"/>
              <a:gd name="connsiteY2" fmla="*/ 315532 h 319054"/>
              <a:gd name="connsiteX3" fmla="*/ 32801 w 1758570"/>
              <a:gd name="connsiteY3" fmla="*/ 315532 h 319054"/>
              <a:gd name="connsiteX4" fmla="*/ 0 w 1758570"/>
              <a:gd name="connsiteY4" fmla="*/ 319054 h 31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8570" h="319054">
                <a:moveTo>
                  <a:pt x="0" y="319054"/>
                </a:moveTo>
                <a:lnTo>
                  <a:pt x="1758570" y="0"/>
                </a:lnTo>
                <a:lnTo>
                  <a:pt x="1758570" y="315532"/>
                </a:lnTo>
                <a:lnTo>
                  <a:pt x="32801" y="315532"/>
                </a:lnTo>
                <a:lnTo>
                  <a:pt x="0" y="319054"/>
                </a:lnTo>
                <a:close/>
              </a:path>
            </a:pathLst>
          </a:custGeom>
          <a:solidFill>
            <a:srgbClr val="D7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C73E642-5B45-4262-9BE2-34FCAB110AC9}"/>
              </a:ext>
            </a:extLst>
          </p:cNvPr>
          <p:cNvSpPr/>
          <p:nvPr userDrawn="1"/>
        </p:nvSpPr>
        <p:spPr>
          <a:xfrm>
            <a:off x="-782696" y="350433"/>
            <a:ext cx="1841981" cy="375087"/>
          </a:xfrm>
          <a:custGeom>
            <a:avLst/>
            <a:gdLst>
              <a:gd name="connsiteX0" fmla="*/ 0 w 1725769"/>
              <a:gd name="connsiteY0" fmla="*/ 0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0 h 315532"/>
              <a:gd name="connsiteX0" fmla="*/ 0 w 1725769"/>
              <a:gd name="connsiteY0" fmla="*/ 180304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180304 h 315532"/>
              <a:gd name="connsiteX0" fmla="*/ 12879 w 1725769"/>
              <a:gd name="connsiteY0" fmla="*/ 489397 h 489397"/>
              <a:gd name="connsiteX1" fmla="*/ 1725769 w 1725769"/>
              <a:gd name="connsiteY1" fmla="*/ 0 h 489397"/>
              <a:gd name="connsiteX2" fmla="*/ 1725769 w 1725769"/>
              <a:gd name="connsiteY2" fmla="*/ 315532 h 489397"/>
              <a:gd name="connsiteX3" fmla="*/ 0 w 1725769"/>
              <a:gd name="connsiteY3" fmla="*/ 315532 h 489397"/>
              <a:gd name="connsiteX4" fmla="*/ 12879 w 1725769"/>
              <a:gd name="connsiteY4" fmla="*/ 489397 h 489397"/>
              <a:gd name="connsiteX0" fmla="*/ 38637 w 1725769"/>
              <a:gd name="connsiteY0" fmla="*/ 283335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38637 w 1725769"/>
              <a:gd name="connsiteY4" fmla="*/ 283335 h 315532"/>
              <a:gd name="connsiteX0" fmla="*/ 0 w 1758570"/>
              <a:gd name="connsiteY0" fmla="*/ 319054 h 319054"/>
              <a:gd name="connsiteX1" fmla="*/ 1758570 w 1758570"/>
              <a:gd name="connsiteY1" fmla="*/ 0 h 319054"/>
              <a:gd name="connsiteX2" fmla="*/ 1758570 w 1758570"/>
              <a:gd name="connsiteY2" fmla="*/ 315532 h 319054"/>
              <a:gd name="connsiteX3" fmla="*/ 32801 w 1758570"/>
              <a:gd name="connsiteY3" fmla="*/ 315532 h 319054"/>
              <a:gd name="connsiteX4" fmla="*/ 0 w 1758570"/>
              <a:gd name="connsiteY4" fmla="*/ 319054 h 31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8570" h="319054">
                <a:moveTo>
                  <a:pt x="0" y="319054"/>
                </a:moveTo>
                <a:lnTo>
                  <a:pt x="1758570" y="0"/>
                </a:lnTo>
                <a:lnTo>
                  <a:pt x="1758570" y="315532"/>
                </a:lnTo>
                <a:lnTo>
                  <a:pt x="32801" y="315532"/>
                </a:lnTo>
                <a:lnTo>
                  <a:pt x="0" y="319054"/>
                </a:lnTo>
                <a:close/>
              </a:path>
            </a:pathLst>
          </a:custGeom>
          <a:solidFill>
            <a:srgbClr val="D7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1077EBB-0AAB-4CA6-A465-61F9DCDE2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05" y="75690"/>
            <a:ext cx="10459895" cy="939624"/>
          </a:xfrm>
        </p:spPr>
        <p:txBody>
          <a:bodyPr>
            <a:normAutofit/>
          </a:bodyPr>
          <a:lstStyle>
            <a:lvl1pPr>
              <a:defRPr sz="4400">
                <a:solidFill>
                  <a:srgbClr val="181C6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87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23404"/>
            <a:ext cx="5384800" cy="4952006"/>
          </a:xfrm>
        </p:spPr>
        <p:txBody>
          <a:bodyPr/>
          <a:lstStyle>
            <a:lvl1pPr algn="just">
              <a:defRPr sz="3200">
                <a:latin typeface="+mn-lt"/>
              </a:defRPr>
            </a:lvl1pPr>
            <a:lvl2pPr marL="1123935" indent="-514350" algn="just">
              <a:buFont typeface="+mj-lt"/>
              <a:buAutoNum type="alphaLcPeriod"/>
              <a:defRPr sz="2800">
                <a:latin typeface="+mn-lt"/>
              </a:defRPr>
            </a:lvl2pPr>
            <a:lvl3pPr marL="1676370" indent="-457200" algn="just">
              <a:buFont typeface="+mj-lt"/>
              <a:buAutoNum type="arabicPeriod"/>
              <a:defRPr sz="2400">
                <a:latin typeface="+mn-lt"/>
              </a:defRPr>
            </a:lvl3pPr>
            <a:lvl4pPr marL="2343105" indent="-514350" algn="just">
              <a:buFont typeface="+mj-lt"/>
              <a:buAutoNum type="romanLcPeriod"/>
              <a:defRPr sz="2000">
                <a:latin typeface="+mn-lt"/>
              </a:defRPr>
            </a:lvl4pPr>
            <a:lvl5pPr marL="2743131" indent="-304792" algn="just"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223404"/>
            <a:ext cx="5384800" cy="4952006"/>
          </a:xfrm>
        </p:spPr>
        <p:txBody>
          <a:bodyPr>
            <a:normAutofit/>
          </a:bodyPr>
          <a:lstStyle>
            <a:lvl1pPr algn="just" defTabSz="609585" rtl="0" eaLnBrk="1" latinLnBrk="0" hangingPunct="1">
              <a:spcBef>
                <a:spcPct val="20000"/>
              </a:spcBef>
              <a:buFont typeface="Arial"/>
              <a:def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23935" indent="-514350" algn="just" defTabSz="609585" rtl="0" eaLnBrk="1" latinLnBrk="0" hangingPunct="1">
              <a:spcBef>
                <a:spcPct val="20000"/>
              </a:spcBef>
              <a:buFont typeface="+mj-lt"/>
              <a:buAutoNum type="alphaLcPeriod"/>
              <a:defRPr lang="en-US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76370" indent="-457200" algn="just" defTabSz="609585" rtl="0" eaLnBrk="1" latinLnBrk="0" hangingPunct="1">
              <a:spcBef>
                <a:spcPct val="20000"/>
              </a:spcBef>
              <a:buFont typeface="+mj-lt"/>
              <a:buAutoNum type="arabicPeriod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3105" indent="-514350" algn="just" defTabSz="609585" rtl="0" eaLnBrk="1" latinLnBrk="0" hangingPunct="1">
              <a:spcBef>
                <a:spcPct val="20000"/>
              </a:spcBef>
              <a:buFont typeface="+mj-lt"/>
              <a:buAutoNum type="romanLcPeriod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just" defTabSz="60958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87E0E-B4C3-432D-9F7D-59D558A31597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79C25DE7-3218-4DBC-884A-82C82C7F74DB}"/>
              </a:ext>
            </a:extLst>
          </p:cNvPr>
          <p:cNvSpPr/>
          <p:nvPr userDrawn="1"/>
        </p:nvSpPr>
        <p:spPr>
          <a:xfrm rot="10800000">
            <a:off x="2" y="-10854"/>
            <a:ext cx="1848129" cy="376337"/>
          </a:xfrm>
          <a:custGeom>
            <a:avLst/>
            <a:gdLst>
              <a:gd name="connsiteX0" fmla="*/ 0 w 1725769"/>
              <a:gd name="connsiteY0" fmla="*/ 0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0 h 315532"/>
              <a:gd name="connsiteX0" fmla="*/ 0 w 1725769"/>
              <a:gd name="connsiteY0" fmla="*/ 180304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180304 h 315532"/>
              <a:gd name="connsiteX0" fmla="*/ 12879 w 1725769"/>
              <a:gd name="connsiteY0" fmla="*/ 489397 h 489397"/>
              <a:gd name="connsiteX1" fmla="*/ 1725769 w 1725769"/>
              <a:gd name="connsiteY1" fmla="*/ 0 h 489397"/>
              <a:gd name="connsiteX2" fmla="*/ 1725769 w 1725769"/>
              <a:gd name="connsiteY2" fmla="*/ 315532 h 489397"/>
              <a:gd name="connsiteX3" fmla="*/ 0 w 1725769"/>
              <a:gd name="connsiteY3" fmla="*/ 315532 h 489397"/>
              <a:gd name="connsiteX4" fmla="*/ 12879 w 1725769"/>
              <a:gd name="connsiteY4" fmla="*/ 489397 h 489397"/>
              <a:gd name="connsiteX0" fmla="*/ 38637 w 1725769"/>
              <a:gd name="connsiteY0" fmla="*/ 283335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38637 w 1725769"/>
              <a:gd name="connsiteY4" fmla="*/ 283335 h 315532"/>
              <a:gd name="connsiteX0" fmla="*/ 0 w 1758570"/>
              <a:gd name="connsiteY0" fmla="*/ 319054 h 319054"/>
              <a:gd name="connsiteX1" fmla="*/ 1758570 w 1758570"/>
              <a:gd name="connsiteY1" fmla="*/ 0 h 319054"/>
              <a:gd name="connsiteX2" fmla="*/ 1758570 w 1758570"/>
              <a:gd name="connsiteY2" fmla="*/ 315532 h 319054"/>
              <a:gd name="connsiteX3" fmla="*/ 32801 w 1758570"/>
              <a:gd name="connsiteY3" fmla="*/ 315532 h 319054"/>
              <a:gd name="connsiteX4" fmla="*/ 0 w 1758570"/>
              <a:gd name="connsiteY4" fmla="*/ 319054 h 31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8570" h="319054">
                <a:moveTo>
                  <a:pt x="0" y="319054"/>
                </a:moveTo>
                <a:lnTo>
                  <a:pt x="1758570" y="0"/>
                </a:lnTo>
                <a:lnTo>
                  <a:pt x="1758570" y="315532"/>
                </a:lnTo>
                <a:lnTo>
                  <a:pt x="32801" y="315532"/>
                </a:lnTo>
                <a:lnTo>
                  <a:pt x="0" y="319054"/>
                </a:lnTo>
                <a:close/>
              </a:path>
            </a:pathLst>
          </a:custGeom>
          <a:solidFill>
            <a:srgbClr val="D7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F91FD-4EB8-4FBA-BD06-6196918774C9}"/>
              </a:ext>
            </a:extLst>
          </p:cNvPr>
          <p:cNvSpPr/>
          <p:nvPr userDrawn="1"/>
        </p:nvSpPr>
        <p:spPr>
          <a:xfrm>
            <a:off x="-782696" y="350433"/>
            <a:ext cx="1841981" cy="375087"/>
          </a:xfrm>
          <a:custGeom>
            <a:avLst/>
            <a:gdLst>
              <a:gd name="connsiteX0" fmla="*/ 0 w 1725769"/>
              <a:gd name="connsiteY0" fmla="*/ 0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0 h 315532"/>
              <a:gd name="connsiteX0" fmla="*/ 0 w 1725769"/>
              <a:gd name="connsiteY0" fmla="*/ 180304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0 w 1725769"/>
              <a:gd name="connsiteY4" fmla="*/ 180304 h 315532"/>
              <a:gd name="connsiteX0" fmla="*/ 12879 w 1725769"/>
              <a:gd name="connsiteY0" fmla="*/ 489397 h 489397"/>
              <a:gd name="connsiteX1" fmla="*/ 1725769 w 1725769"/>
              <a:gd name="connsiteY1" fmla="*/ 0 h 489397"/>
              <a:gd name="connsiteX2" fmla="*/ 1725769 w 1725769"/>
              <a:gd name="connsiteY2" fmla="*/ 315532 h 489397"/>
              <a:gd name="connsiteX3" fmla="*/ 0 w 1725769"/>
              <a:gd name="connsiteY3" fmla="*/ 315532 h 489397"/>
              <a:gd name="connsiteX4" fmla="*/ 12879 w 1725769"/>
              <a:gd name="connsiteY4" fmla="*/ 489397 h 489397"/>
              <a:gd name="connsiteX0" fmla="*/ 38637 w 1725769"/>
              <a:gd name="connsiteY0" fmla="*/ 283335 h 315532"/>
              <a:gd name="connsiteX1" fmla="*/ 1725769 w 1725769"/>
              <a:gd name="connsiteY1" fmla="*/ 0 h 315532"/>
              <a:gd name="connsiteX2" fmla="*/ 1725769 w 1725769"/>
              <a:gd name="connsiteY2" fmla="*/ 315532 h 315532"/>
              <a:gd name="connsiteX3" fmla="*/ 0 w 1725769"/>
              <a:gd name="connsiteY3" fmla="*/ 315532 h 315532"/>
              <a:gd name="connsiteX4" fmla="*/ 38637 w 1725769"/>
              <a:gd name="connsiteY4" fmla="*/ 283335 h 315532"/>
              <a:gd name="connsiteX0" fmla="*/ 0 w 1758570"/>
              <a:gd name="connsiteY0" fmla="*/ 319054 h 319054"/>
              <a:gd name="connsiteX1" fmla="*/ 1758570 w 1758570"/>
              <a:gd name="connsiteY1" fmla="*/ 0 h 319054"/>
              <a:gd name="connsiteX2" fmla="*/ 1758570 w 1758570"/>
              <a:gd name="connsiteY2" fmla="*/ 315532 h 319054"/>
              <a:gd name="connsiteX3" fmla="*/ 32801 w 1758570"/>
              <a:gd name="connsiteY3" fmla="*/ 315532 h 319054"/>
              <a:gd name="connsiteX4" fmla="*/ 0 w 1758570"/>
              <a:gd name="connsiteY4" fmla="*/ 319054 h 31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8570" h="319054">
                <a:moveTo>
                  <a:pt x="0" y="319054"/>
                </a:moveTo>
                <a:lnTo>
                  <a:pt x="1758570" y="0"/>
                </a:lnTo>
                <a:lnTo>
                  <a:pt x="1758570" y="315532"/>
                </a:lnTo>
                <a:lnTo>
                  <a:pt x="32801" y="315532"/>
                </a:lnTo>
                <a:lnTo>
                  <a:pt x="0" y="319054"/>
                </a:lnTo>
                <a:close/>
              </a:path>
            </a:pathLst>
          </a:custGeom>
          <a:solidFill>
            <a:srgbClr val="D714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6B1A67-0AB7-4A76-B7FB-78AD1EBBE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505" y="75690"/>
            <a:ext cx="10459895" cy="939624"/>
          </a:xfrm>
        </p:spPr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902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AC33-E69A-4897-904A-964B4D63FF6B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32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06001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63041"/>
            <a:ext cx="10972800" cy="4302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CCA450-D360-41A0-88A4-4AAD387FC509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581537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5" r:id="rId3"/>
    <p:sldLayoutId id="2147483688" r:id="rId4"/>
    <p:sldLayoutId id="2147483691" r:id="rId5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4400" kern="1200">
          <a:solidFill>
            <a:srgbClr val="181C62"/>
          </a:solidFill>
          <a:latin typeface="Arial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xb/q5h42pcn74ld6y4p9g73724w0000gn/T/com.microsoft.Powerpoint/converted_emf.emf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e7454.pupbos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8877" y="1636706"/>
            <a:ext cx="4446691" cy="2662531"/>
          </a:xfrm>
        </p:spPr>
        <p:txBody>
          <a:bodyPr>
            <a:noAutofit/>
          </a:bodyPr>
          <a:lstStyle/>
          <a:p>
            <a:r>
              <a:rPr lang="en-SG" altLang="en-US" sz="24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CE7454 Project: Simultaneous Prediction of Box-ofﬁce and Movie Rating using Multimodal Neural Network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459" y="4469029"/>
            <a:ext cx="4596634" cy="1919579"/>
          </a:xfrm>
        </p:spPr>
        <p:txBody>
          <a:bodyPr>
            <a:normAutofit/>
          </a:bodyPr>
          <a:lstStyle/>
          <a:p>
            <a:pPr algn="l"/>
            <a:endParaRPr lang="en-US" sz="1400" dirty="0">
              <a:solidFill>
                <a:srgbClr val="FFFFFF"/>
              </a:solidFill>
              <a:cs typeface="Arial"/>
            </a:endParaRPr>
          </a:p>
          <a:p>
            <a:pPr algn="l"/>
            <a:endParaRPr lang="en-US" sz="1400" dirty="0">
              <a:solidFill>
                <a:srgbClr val="FFFFFF"/>
              </a:solidFill>
              <a:cs typeface="Arial"/>
            </a:endParaRPr>
          </a:p>
          <a:p>
            <a:pPr algn="l"/>
            <a:endParaRPr lang="en-US" sz="1400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400" dirty="0">
                <a:solidFill>
                  <a:srgbClr val="FFFFFF"/>
                </a:solidFill>
                <a:cs typeface="Arial"/>
              </a:rPr>
              <a:t>Group 26: Li </a:t>
            </a:r>
            <a:r>
              <a:rPr lang="en-US" sz="1400" dirty="0" err="1">
                <a:solidFill>
                  <a:srgbClr val="FFFFFF"/>
                </a:solidFill>
                <a:cs typeface="Arial"/>
              </a:rPr>
              <a:t>Jie</a:t>
            </a:r>
            <a:r>
              <a:rPr lang="en-US" sz="1400" dirty="0">
                <a:solidFill>
                  <a:srgbClr val="FFFFFF"/>
                </a:solidFill>
                <a:cs typeface="Arial"/>
              </a:rPr>
              <a:t>, Shen Meng, Wang </a:t>
            </a:r>
            <a:r>
              <a:rPr lang="en-US" sz="1400" dirty="0" err="1">
                <a:solidFill>
                  <a:srgbClr val="FFFFFF"/>
                </a:solidFill>
                <a:cs typeface="Arial"/>
              </a:rPr>
              <a:t>Ruihang</a:t>
            </a:r>
            <a:endParaRPr lang="en-US" sz="1400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sz="1400" dirty="0">
                <a:solidFill>
                  <a:srgbClr val="FFFFFF"/>
                </a:solidFill>
                <a:cs typeface="Arial"/>
              </a:rPr>
              <a:t>School of Computer Science and Engineering</a:t>
            </a:r>
          </a:p>
          <a:p>
            <a:pPr algn="l"/>
            <a:endParaRPr lang="en-US" sz="1400" i="1" dirty="0">
              <a:solidFill>
                <a:srgbClr val="FFFFFF"/>
              </a:solidFill>
              <a:cs typeface="Arial"/>
            </a:endParaRPr>
          </a:p>
          <a:p>
            <a:pPr algn="l"/>
            <a:r>
              <a:rPr lang="en-US" altLang="zh-CN" sz="1400" i="1" dirty="0">
                <a:solidFill>
                  <a:srgbClr val="FFFFFF"/>
                </a:solidFill>
                <a:cs typeface="Arial"/>
              </a:rPr>
              <a:t>Nov </a:t>
            </a:r>
            <a:r>
              <a:rPr lang="en-US" sz="1400" i="1" dirty="0">
                <a:solidFill>
                  <a:srgbClr val="FFFFFF"/>
                </a:solidFill>
                <a:cs typeface="Arial"/>
              </a:rPr>
              <a:t>2019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7707B3-F8BB-FC4C-B4D8-7ABF99D64ED3}"/>
              </a:ext>
            </a:extLst>
          </p:cNvPr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9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 rot="10800000">
            <a:off x="-180567" y="0"/>
            <a:ext cx="12372567" cy="6275513"/>
          </a:xfrm>
          <a:custGeom>
            <a:avLst/>
            <a:gdLst>
              <a:gd name="connsiteX0" fmla="*/ 0 w 12372567"/>
              <a:gd name="connsiteY0" fmla="*/ 6275513 h 6275513"/>
              <a:gd name="connsiteX1" fmla="*/ 0 w 12372567"/>
              <a:gd name="connsiteY1" fmla="*/ 0 h 6275513"/>
              <a:gd name="connsiteX2" fmla="*/ 12372567 w 12372567"/>
              <a:gd name="connsiteY2" fmla="*/ 6055320 h 627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72567" h="6275513">
                <a:moveTo>
                  <a:pt x="0" y="6275513"/>
                </a:moveTo>
                <a:lnTo>
                  <a:pt x="0" y="0"/>
                </a:lnTo>
                <a:lnTo>
                  <a:pt x="12372567" y="605532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45905" y="3592559"/>
            <a:ext cx="3019312" cy="1239719"/>
            <a:chOff x="1610990" y="3621415"/>
            <a:chExt cx="3019312" cy="1239719"/>
          </a:xfrm>
        </p:grpSpPr>
        <p:sp>
          <p:nvSpPr>
            <p:cNvPr id="25" name="文本框 22"/>
            <p:cNvSpPr txBox="1"/>
            <p:nvPr/>
          </p:nvSpPr>
          <p:spPr>
            <a:xfrm>
              <a:off x="1610990" y="3621415"/>
              <a:ext cx="3019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DD9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4"/>
            <p:cNvSpPr txBox="1"/>
            <p:nvPr/>
          </p:nvSpPr>
          <p:spPr>
            <a:xfrm>
              <a:off x="1647896" y="4153248"/>
              <a:ext cx="28660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0" cap="none" spc="0" normalizeH="0" baseline="0" noProof="0" dirty="0">
                  <a:ln>
                    <a:noFill/>
                  </a:ln>
                  <a:solidFill>
                    <a:srgbClr val="1D958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THANKS</a:t>
              </a:r>
              <a:endParaRPr kumimoji="0" lang="zh-CN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1D958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任意多边形 16"/>
          <p:cNvSpPr/>
          <p:nvPr/>
        </p:nvSpPr>
        <p:spPr>
          <a:xfrm rot="6491159">
            <a:off x="1514613" y="-1742694"/>
            <a:ext cx="1396730" cy="4699788"/>
          </a:xfrm>
          <a:custGeom>
            <a:avLst/>
            <a:gdLst>
              <a:gd name="connsiteX0" fmla="*/ 283828 w 772009"/>
              <a:gd name="connsiteY0" fmla="*/ 4642344 h 4642344"/>
              <a:gd name="connsiteX1" fmla="*/ 0 w 772009"/>
              <a:gd name="connsiteY1" fmla="*/ 3781183 h 4642344"/>
              <a:gd name="connsiteX2" fmla="*/ 607019 w 772009"/>
              <a:gd name="connsiteY2" fmla="*/ 0 h 4642344"/>
              <a:gd name="connsiteX3" fmla="*/ 772009 w 772009"/>
              <a:gd name="connsiteY3" fmla="*/ 4481446 h 4642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009" h="4642344">
                <a:moveTo>
                  <a:pt x="283828" y="4642344"/>
                </a:moveTo>
                <a:lnTo>
                  <a:pt x="0" y="3781183"/>
                </a:lnTo>
                <a:lnTo>
                  <a:pt x="607019" y="0"/>
                </a:lnTo>
                <a:lnTo>
                  <a:pt x="772009" y="4481446"/>
                </a:lnTo>
                <a:close/>
              </a:path>
            </a:pathLst>
          </a:custGeom>
          <a:solidFill>
            <a:srgbClr val="1D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任意多边形 12"/>
          <p:cNvSpPr/>
          <p:nvPr/>
        </p:nvSpPr>
        <p:spPr>
          <a:xfrm rot="11358626">
            <a:off x="2783813" y="1892278"/>
            <a:ext cx="9765167" cy="3430241"/>
          </a:xfrm>
          <a:custGeom>
            <a:avLst/>
            <a:gdLst>
              <a:gd name="connsiteX0" fmla="*/ 8870211 w 8870211"/>
              <a:gd name="connsiteY0" fmla="*/ 3021359 h 3021359"/>
              <a:gd name="connsiteX1" fmla="*/ 431282 w 8870211"/>
              <a:gd name="connsiteY1" fmla="*/ 2630681 h 3021359"/>
              <a:gd name="connsiteX2" fmla="*/ 0 w 8870211"/>
              <a:gd name="connsiteY2" fmla="*/ 0 h 302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0211" h="3021359">
                <a:moveTo>
                  <a:pt x="8870211" y="3021359"/>
                </a:moveTo>
                <a:lnTo>
                  <a:pt x="431282" y="2630681"/>
                </a:lnTo>
                <a:lnTo>
                  <a:pt x="0" y="0"/>
                </a:lnTo>
                <a:close/>
              </a:path>
            </a:pathLst>
          </a:custGeom>
          <a:solidFill>
            <a:srgbClr val="1D95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82812" y="0"/>
            <a:ext cx="11409190" cy="4983564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340831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61BF-A37B-574D-B312-AF8E6B11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This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576C-6E89-9943-9B68-8E851742B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78697"/>
            <a:ext cx="10972800" cy="417116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Introduction</a:t>
            </a:r>
          </a:p>
          <a:p>
            <a:endParaRPr lang="en-US" dirty="0"/>
          </a:p>
          <a:p>
            <a:r>
              <a:rPr lang="en-US" dirty="0"/>
              <a:t>Data Acquisition</a:t>
            </a:r>
          </a:p>
          <a:p>
            <a:endParaRPr lang="en-US" dirty="0"/>
          </a:p>
          <a:p>
            <a:r>
              <a:rPr lang="en-US" dirty="0"/>
              <a:t>Data Cleaning</a:t>
            </a:r>
          </a:p>
          <a:p>
            <a:endParaRPr lang="en-US" dirty="0"/>
          </a:p>
          <a:p>
            <a:r>
              <a:rPr lang="en-US" dirty="0"/>
              <a:t>Deep Learning Network</a:t>
            </a:r>
          </a:p>
          <a:p>
            <a:endParaRPr lang="en-US" dirty="0"/>
          </a:p>
          <a:p>
            <a:r>
              <a:rPr lang="en-US" dirty="0"/>
              <a:t>Results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00A41-9C42-954F-A2DD-C17C3C0A1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4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F55D-5177-AA45-B6B2-6FBAF2C8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466869-7202-A84B-8670-20E5BE60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884C6-0EF5-2F4F-88BB-24D77561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447" y="1378182"/>
            <a:ext cx="3163483" cy="1460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C94021-7CD1-E847-BAC0-2BB1E42DE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446" y="3429000"/>
            <a:ext cx="3163483" cy="146006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846AEA-DDD2-D041-A724-0BEFD2309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3077"/>
            <a:ext cx="7170549" cy="4917422"/>
          </a:xfrm>
        </p:spPr>
        <p:txBody>
          <a:bodyPr/>
          <a:lstStyle/>
          <a:p>
            <a:r>
              <a:rPr lang="en-US" dirty="0"/>
              <a:t>Consumer Side</a:t>
            </a:r>
          </a:p>
          <a:p>
            <a:pPr lvl="1"/>
            <a:r>
              <a:rPr lang="en-US" dirty="0"/>
              <a:t>Movie rating is an important factor to measure the quality of a movie</a:t>
            </a:r>
          </a:p>
          <a:p>
            <a:endParaRPr lang="en-US" dirty="0"/>
          </a:p>
          <a:p>
            <a:r>
              <a:rPr lang="en-US" dirty="0"/>
              <a:t>Producer</a:t>
            </a:r>
            <a:r>
              <a:rPr lang="zh-CN" altLang="en-US" dirty="0"/>
              <a:t> </a:t>
            </a:r>
            <a:r>
              <a:rPr lang="en-US" altLang="zh-CN" dirty="0"/>
              <a:t>Side</a:t>
            </a:r>
          </a:p>
          <a:p>
            <a:pPr lvl="1"/>
            <a:r>
              <a:rPr lang="en-US" dirty="0"/>
              <a:t>They make movies to earn revenues</a:t>
            </a:r>
          </a:p>
          <a:p>
            <a:endParaRPr lang="en-US" dirty="0"/>
          </a:p>
          <a:p>
            <a:r>
              <a:rPr lang="en-US" dirty="0"/>
              <a:t>Our Solution: Predict both two factors using Deep Learning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46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73CF-F527-1F4D-899F-EFB7F111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Online Demo for Box-office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DBA94-E23F-B84C-95AA-187880340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63077"/>
            <a:ext cx="10972800" cy="736204"/>
          </a:xfrm>
        </p:spPr>
        <p:txBody>
          <a:bodyPr/>
          <a:lstStyle/>
          <a:p>
            <a:r>
              <a:rPr lang="en-US" dirty="0"/>
              <a:t>Website URL: </a:t>
            </a:r>
            <a:r>
              <a:rPr lang="en-US" dirty="0">
                <a:hlinkClick r:id="rId2"/>
              </a:rPr>
              <a:t>https://ce7454.pupboss.com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B3CCE-CE8B-134D-857D-F2B5153D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9095C-0CE6-BB4E-9D04-074AE1FC91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633" y="2485541"/>
            <a:ext cx="5266281" cy="3264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31750-C89D-744C-9B8B-96F7FE1AA41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119" y="2485541"/>
            <a:ext cx="5266281" cy="326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08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D238-D238-1A4F-A93E-F68742F5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44C4-1ECD-2C42-90A0-9843FAA64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Source:</a:t>
            </a:r>
          </a:p>
          <a:p>
            <a:pPr lvl="1"/>
            <a:r>
              <a:rPr lang="en-US" dirty="0"/>
              <a:t>IMDb official website</a:t>
            </a:r>
          </a:p>
          <a:p>
            <a:pPr lvl="1"/>
            <a:r>
              <a:rPr lang="en-US" dirty="0"/>
              <a:t>Crawler</a:t>
            </a:r>
          </a:p>
          <a:p>
            <a:endParaRPr lang="en-US" dirty="0"/>
          </a:p>
          <a:p>
            <a:r>
              <a:rPr lang="en-US" dirty="0"/>
              <a:t>Technologies in use</a:t>
            </a:r>
          </a:p>
          <a:p>
            <a:pPr lvl="1"/>
            <a:r>
              <a:rPr lang="en-US" dirty="0"/>
              <a:t>Python, Pandas, </a:t>
            </a:r>
            <a:r>
              <a:rPr lang="en-US" dirty="0" err="1"/>
              <a:t>PyQuery</a:t>
            </a:r>
            <a:r>
              <a:rPr lang="en-US" dirty="0"/>
              <a:t>, requests</a:t>
            </a:r>
          </a:p>
          <a:p>
            <a:endParaRPr lang="en-US" dirty="0"/>
          </a:p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Collected 8278 records including:</a:t>
            </a:r>
          </a:p>
          <a:p>
            <a:pPr lvl="1"/>
            <a:r>
              <a:rPr lang="en-US" dirty="0"/>
              <a:t>Titles, Budgets, Box Offices, Years, Directors, Actors, Ratings etc.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6776B-2F8E-1D4D-8B5A-2652F748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0BC6C-1D35-D448-A8F2-C48A1E483C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7683" y="2812563"/>
            <a:ext cx="2844800" cy="1232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CC56C-2512-154A-93C4-BADE8F619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147" y="1176767"/>
            <a:ext cx="2357872" cy="12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9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D238-D238-1A4F-A93E-F68742F5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44C4-1ECD-2C42-90A0-9843FAA64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6776B-2F8E-1D4D-8B5A-2652F748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0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D238-D238-1A4F-A93E-F68742F5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44C4-1ECD-2C42-90A0-9843FAA64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6776B-2F8E-1D4D-8B5A-2652F748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28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ED238-D238-1A4F-A93E-F68742F5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44C4-1ECD-2C42-90A0-9843FAA64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6776B-2F8E-1D4D-8B5A-2652F7488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93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1D6A-1F13-0643-BFD7-AE7FE7F2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Everyone’s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CB972-9494-DC47-A4BD-A2572F85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Project Proposal: Li</a:t>
            </a:r>
            <a:r>
              <a:rPr lang="zh-CN" altLang="en-US" dirty="0"/>
              <a:t> </a:t>
            </a:r>
            <a:r>
              <a:rPr lang="en-US" altLang="zh-CN" dirty="0" err="1"/>
              <a:t>Jie</a:t>
            </a:r>
            <a:r>
              <a:rPr lang="en-US" altLang="zh-CN" dirty="0"/>
              <a:t>, Wang </a:t>
            </a:r>
            <a:r>
              <a:rPr lang="en-US" altLang="zh-CN" dirty="0" err="1"/>
              <a:t>Ruihang</a:t>
            </a:r>
            <a:r>
              <a:rPr lang="en-US" altLang="zh-CN" dirty="0"/>
              <a:t>, Shen Meng</a:t>
            </a:r>
          </a:p>
          <a:p>
            <a:r>
              <a:rPr lang="en-US" dirty="0"/>
              <a:t>Crawler Development: Shen Meng, Li </a:t>
            </a:r>
            <a:r>
              <a:rPr lang="en-US" dirty="0" err="1"/>
              <a:t>Jie</a:t>
            </a:r>
            <a:endParaRPr lang="en-US" dirty="0"/>
          </a:p>
          <a:p>
            <a:r>
              <a:rPr lang="en-US" dirty="0"/>
              <a:t>Data Cleaning: Shen Meng, Li </a:t>
            </a:r>
            <a:r>
              <a:rPr lang="en-US" dirty="0" err="1"/>
              <a:t>Jie</a:t>
            </a:r>
            <a:r>
              <a:rPr lang="en-US" dirty="0"/>
              <a:t>, Wang </a:t>
            </a:r>
            <a:r>
              <a:rPr lang="en-US" dirty="0" err="1"/>
              <a:t>Ruihang</a:t>
            </a:r>
            <a:endParaRPr lang="en-US" dirty="0"/>
          </a:p>
          <a:p>
            <a:r>
              <a:rPr lang="en-US" dirty="0"/>
              <a:t>Network Design: Wang </a:t>
            </a:r>
            <a:r>
              <a:rPr lang="en-US" dirty="0" err="1"/>
              <a:t>Ruihang</a:t>
            </a:r>
            <a:r>
              <a:rPr lang="en-US" dirty="0"/>
              <a:t>, Shen Meng</a:t>
            </a:r>
          </a:p>
          <a:p>
            <a:r>
              <a:rPr lang="en-US" dirty="0"/>
              <a:t>Data Analytics: Wang </a:t>
            </a:r>
            <a:r>
              <a:rPr lang="en-US" dirty="0" err="1"/>
              <a:t>Ruihang</a:t>
            </a:r>
            <a:endParaRPr lang="en-US" dirty="0"/>
          </a:p>
          <a:p>
            <a:r>
              <a:rPr lang="en-US" dirty="0"/>
              <a:t>Online Demo and backend: Li </a:t>
            </a:r>
            <a:r>
              <a:rPr lang="en-US" dirty="0" err="1"/>
              <a:t>Jie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4484A-DED1-F94F-84A0-21210097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47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 singleSlideId=&quot;21a403af-a8be-45ec-9379-560c0a719e29&quot; backupSlideId=&quot;6fcacf19-0169-4ddc-aea7-52b9c1d32c7b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rightSpacing=&quot;468.9069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e2f6f9f1-a433-4522-af68-84e9623a1e56&quot; parentId=&quot;&quot; level=&quot;1&quot; generateAgendaSlide=&quot;1&quot; showAgendaItem=&quot;1&quot; isBreak=&quot;0&quot; topic=&quot;Introduction&quot; agendaSlideId=&quot;a8d21b20-01fe-4ef5-a570-8e0dfb9bfef5&quot; /&gt;&lt;item duration=&quot;30&quot; id=&quot;9be0040a-0c4e-4f2c-b110-7befa4184100&quot; parentId=&quot;&quot; level=&quot;1&quot; generateAgendaSlide=&quot;1&quot; showAgendaItem=&quot;1&quot; isBreak=&quot;0&quot; topic=&quot;New SO template&quot; agendaSlideId=&quot;f00153d1-e584-4883-91b2-c6cb24d9c4cd&quot; /&gt;&lt;item duration=&quot;30&quot; id=&quot;7bc54403-a5be-473c-bbe6-ddffcd3480be&quot; parentId=&quot;&quot; level=&quot;1&quot; generateAgendaSlide=&quot;1&quot; showAgendaItem=&quot;1&quot; isBreak=&quot;0&quot; topic=&quot;Case studies&quot; agendaSlideId=&quot;54fd9da0-bfc0-46a8-b592-d1c217577715&quot; /&gt;&lt;item duration=&quot;30&quot; id=&quot;843e61a3-4dfa-46e9-83e0-ebddd49c4b0e&quot; parentId=&quot;&quot; level=&quot;1&quot; generateAgendaSlide=&quot;1&quot; showAgendaItem=&quot;1&quot; isBreak=&quot;0&quot; topic=&quot;Training schedules&quot; agendaSlideId=&quot;217ce638-febd-4c30-b565-ebbb07e4b1b9&quot; /&gt;&lt;/items&gt;&lt;/agenda&gt;&lt;/contents&gt;&lt;/ee4p&gt;"/>
</p:tagLst>
</file>

<file path=ppt/theme/theme1.xml><?xml version="1.0" encoding="utf-8"?>
<a:theme xmlns:a="http://schemas.openxmlformats.org/drawingml/2006/main" name="NTU CAP Grou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8CF4A4C5CFA14093AD80396CFB36DC" ma:contentTypeVersion="2" ma:contentTypeDescription="Create a new document." ma:contentTypeScope="" ma:versionID="d466598576a20513c23db937673084a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65FD09-B7AE-443B-89AA-C8D52A60884E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11955A5-C4C3-4984-A22B-C141055647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E2BEE75-A49B-4C72-8AFF-C362B30303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12135</TotalTime>
  <Words>323</Words>
  <Application>Microsoft Macintosh PowerPoint</Application>
  <PresentationFormat>Widescreen</PresentationFormat>
  <Paragraphs>72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NTU CAP Group</vt:lpstr>
      <vt:lpstr>CE7454 Project: Simultaneous Prediction of Box-ofﬁce and Movie Rating using Multimodal Neural Network</vt:lpstr>
      <vt:lpstr>Outline of This Slides</vt:lpstr>
      <vt:lpstr>Project Introduction</vt:lpstr>
      <vt:lpstr>An Online Demo for Box-office Prediction</vt:lpstr>
      <vt:lpstr>Data Acquisition</vt:lpstr>
      <vt:lpstr>Data Cleaning</vt:lpstr>
      <vt:lpstr>Deep Learning Network</vt:lpstr>
      <vt:lpstr>Results Analysis</vt:lpstr>
      <vt:lpstr>Everyone’s Contribution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Presenatation Title</dc:title>
  <dc:creator>B Elzer</dc:creator>
  <cp:lastModifiedBy>Li Jie</cp:lastModifiedBy>
  <cp:revision>1846</cp:revision>
  <cp:lastPrinted>2018-04-30T02:56:56Z</cp:lastPrinted>
  <dcterms:created xsi:type="dcterms:W3CDTF">8066-06-18T05:59:41Z</dcterms:created>
  <dcterms:modified xsi:type="dcterms:W3CDTF">2019-11-13T12:46:52Z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0x010100E78CF4A4C5CFA14093AD80396CFB36DC</vt:lpwstr>
  </property>
</Properties>
</file>